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452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2B32B-D5D6-DD75-3A84-141A8B283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ABFACA-4F36-9E4F-4578-1B72DF854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9F3734-8AC9-B8F9-0F20-E982B3974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FE3F-1DAE-4514-86EF-0AD7D614C0A7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A5CD28-EB48-1834-3266-C74043A5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8B7800-3990-D3C7-2839-60017D341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0408-D7C1-4E90-B9AE-C1B5754D9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648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8F7A27-18D9-DF31-6891-6F4E12A25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965DF2-89D1-9E99-7937-011CD7768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F391F1-3FC8-2091-F663-7D959647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FE3F-1DAE-4514-86EF-0AD7D614C0A7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406AE6-A216-4316-F896-885AB27C5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62B4EE-75DE-86F1-E8C1-527E34789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0408-D7C1-4E90-B9AE-C1B5754D9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126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B282AD7-BCA6-5B77-AA29-0BB672E4F4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0B05FA0-FA79-078A-65B2-35075259B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28C474-D306-E745-7A3C-AE6DD90D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FE3F-1DAE-4514-86EF-0AD7D614C0A7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EF84BD-9476-6567-EBA8-35B8CB0B9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07915F-36C5-B9C1-EC2A-609570865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0408-D7C1-4E90-B9AE-C1B5754D9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423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B2C27-7813-E5F4-B2EA-F5D895747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3A6C29-B76A-9B15-D214-022190EEB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079DB5-EEC9-50CD-54B1-48BE8AD42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FE3F-1DAE-4514-86EF-0AD7D614C0A7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BF30E-5FE2-0F79-C50B-51262CEE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4587E4-A3F6-21E6-21DF-DF71185DA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0408-D7C1-4E90-B9AE-C1B5754D9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752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1F70D5-1C7E-7E4B-1BB7-ED7BEA2F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B9D603-F2F5-9737-A869-E9CF8F3FE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C38A30-A0AD-B81F-AF49-D268D7457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FE3F-1DAE-4514-86EF-0AD7D614C0A7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CD51EF-E90A-C3CD-67D5-91D6141C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556BBF-B89E-FDDB-498D-D5D66231E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0408-D7C1-4E90-B9AE-C1B5754D9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063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F58FBC-9155-919C-8408-5EF3A3A9E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2AA02A-CEF1-A25D-FD99-5AFDCE2A9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4A62CB-8DA8-E314-BCED-B8E8A922E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8070D2-F286-5EB7-8A21-269811B75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FE3F-1DAE-4514-86EF-0AD7D614C0A7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3BE31B-B22C-2F93-2061-6E0768C66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FC6203-959A-F82B-195C-10339238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0408-D7C1-4E90-B9AE-C1B5754D9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114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0C874-AD5C-F021-28A2-64ABB36F0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E02F60-D325-A9A9-91F0-C1462F408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B49079-83A2-BA33-573D-99757D850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5F7FFC-A0A2-F23F-B2F1-A19061C12D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4C5B3F-E6FD-817C-B1AD-9F8C84720F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2B6952E-CB8E-BAB7-0BC4-609DE1136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FE3F-1DAE-4514-86EF-0AD7D614C0A7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0D1E7D5-C73E-16B7-4EF1-1FC70B280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044893C-DBD8-22E0-A1CD-7A6ED06C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0408-D7C1-4E90-B9AE-C1B5754D9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84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CA817-C67F-BFB5-2E29-29F797D2D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EF4860-EC91-2710-19BB-A1EEDB76D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FE3F-1DAE-4514-86EF-0AD7D614C0A7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336B42-D2C8-9FA0-5EBA-E652348AA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703EE1-5E38-61AD-120E-3353315A5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0408-D7C1-4E90-B9AE-C1B5754D9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304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0B757F2-9837-3217-B125-5D1C08A0A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FE3F-1DAE-4514-86EF-0AD7D614C0A7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310FEE7-069C-0EAA-B07E-07723E7CE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E50F42-0FD7-0E06-FB41-5702214DE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0408-D7C1-4E90-B9AE-C1B5754D9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693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9DB837-ECFC-2CF6-E87C-44757F95B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6419B0-A835-BD79-38D0-B21DD6F12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E57B4B-A127-8101-7AA2-6E24C7F46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EA0CD6-8945-C987-F0C3-F26D8E5B6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FE3F-1DAE-4514-86EF-0AD7D614C0A7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4D36E6-0079-C0BF-E2FC-C6F958861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59A3B2-5894-AD44-2939-44CF8321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0408-D7C1-4E90-B9AE-C1B5754D9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327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7341E3-1F08-F5BB-49EA-A6843132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BF38C9D-D02B-65EE-F0DB-27255817A4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0B8CCD-6B6B-3CEC-AA9F-4AC6C18C3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45A72C-4538-F840-E827-D518C608B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FE3F-1DAE-4514-86EF-0AD7D614C0A7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FE4BCD-C9C2-340D-7E73-CE20E22E0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4B3461-A187-27B6-FC99-C7328695A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0408-D7C1-4E90-B9AE-C1B5754D9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79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2A7D395-5723-1D3C-A5DC-A46ADAF73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1953B1-E0B0-264E-6BEA-130F089F6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26C958-2144-6BD2-FD07-B28E2AF4D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8FE3F-1DAE-4514-86EF-0AD7D614C0A7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692BA9-F90D-2E32-EE97-86833A184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378307-B5AC-3D63-766E-433860C97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B0408-D7C1-4E90-B9AE-C1B5754D9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792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18" Type="http://schemas.openxmlformats.org/officeDocument/2006/relationships/image" Target="../media/image2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17" Type="http://schemas.openxmlformats.org/officeDocument/2006/relationships/image" Target="../media/image22.png"/><Relationship Id="rId2" Type="http://schemas.openxmlformats.org/officeDocument/2006/relationships/image" Target="../media/image7.jpeg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5" Type="http://schemas.openxmlformats.org/officeDocument/2006/relationships/image" Target="../media/image2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DC6F4FA6-CCD9-FE42-D01A-D54FAE02CE15}"/>
              </a:ext>
            </a:extLst>
          </p:cNvPr>
          <p:cNvGrpSpPr/>
          <p:nvPr/>
        </p:nvGrpSpPr>
        <p:grpSpPr>
          <a:xfrm>
            <a:off x="695257" y="321586"/>
            <a:ext cx="11199576" cy="6741403"/>
            <a:chOff x="695257" y="321586"/>
            <a:chExt cx="11199576" cy="6741403"/>
          </a:xfrm>
        </p:grpSpPr>
        <p:pic>
          <p:nvPicPr>
            <p:cNvPr id="13" name="Picture 2" descr="查看源图像">
              <a:extLst>
                <a:ext uri="{FF2B5EF4-FFF2-40B4-BE49-F238E27FC236}">
                  <a16:creationId xmlns:a16="http://schemas.microsoft.com/office/drawing/2014/main" id="{19A164B4-9A10-C331-7D09-46EACDB1FA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4" b="12848"/>
            <a:stretch/>
          </p:blipFill>
          <p:spPr bwMode="auto">
            <a:xfrm>
              <a:off x="695257" y="3585536"/>
              <a:ext cx="3652859" cy="3272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查看源图像">
              <a:extLst>
                <a:ext uri="{FF2B5EF4-FFF2-40B4-BE49-F238E27FC236}">
                  <a16:creationId xmlns:a16="http://schemas.microsoft.com/office/drawing/2014/main" id="{5063F511-C00D-2EE5-FD78-D918CAD74B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38"/>
            <a:stretch/>
          </p:blipFill>
          <p:spPr bwMode="auto">
            <a:xfrm>
              <a:off x="4295860" y="321586"/>
              <a:ext cx="3565451" cy="3196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查看源图像">
              <a:extLst>
                <a:ext uri="{FF2B5EF4-FFF2-40B4-BE49-F238E27FC236}">
                  <a16:creationId xmlns:a16="http://schemas.microsoft.com/office/drawing/2014/main" id="{87E7E977-4C4C-0883-6230-FF01B9E222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24" r="14005" b="8424"/>
            <a:stretch/>
          </p:blipFill>
          <p:spPr bwMode="auto">
            <a:xfrm>
              <a:off x="793894" y="321586"/>
              <a:ext cx="3156099" cy="2828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xv-signature">
              <a:extLst>
                <a:ext uri="{FF2B5EF4-FFF2-40B4-BE49-F238E27FC236}">
                  <a16:creationId xmlns:a16="http://schemas.microsoft.com/office/drawing/2014/main" id="{6AC5F39D-F710-EC74-95A5-BF1B327F35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15" r="9542"/>
            <a:stretch/>
          </p:blipFill>
          <p:spPr bwMode="auto">
            <a:xfrm>
              <a:off x="8207176" y="446567"/>
              <a:ext cx="3687657" cy="3071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查看源图像">
              <a:extLst>
                <a:ext uri="{FF2B5EF4-FFF2-40B4-BE49-F238E27FC236}">
                  <a16:creationId xmlns:a16="http://schemas.microsoft.com/office/drawing/2014/main" id="{2812A357-7E74-581D-7C56-B5214C7449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07" b="7435"/>
            <a:stretch/>
          </p:blipFill>
          <p:spPr bwMode="auto">
            <a:xfrm>
              <a:off x="4697332" y="3901915"/>
              <a:ext cx="3304954" cy="2784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FC92316-0255-1D04-F534-F0F83DB11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03758" y="3685954"/>
              <a:ext cx="3355138" cy="2967166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4E64AC5-80EE-74DD-C90F-BEA0F0DD5F5F}"/>
                </a:ext>
              </a:extLst>
            </p:cNvPr>
            <p:cNvSpPr txBox="1"/>
            <p:nvPr/>
          </p:nvSpPr>
          <p:spPr>
            <a:xfrm>
              <a:off x="1084571" y="3221389"/>
              <a:ext cx="2574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(a) 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伊莱克斯“三叶虫”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E3285AB-F6C5-CC9C-FE6B-3E62A64329B0}"/>
                </a:ext>
              </a:extLst>
            </p:cNvPr>
            <p:cNvSpPr txBox="1"/>
            <p:nvPr/>
          </p:nvSpPr>
          <p:spPr>
            <a:xfrm>
              <a:off x="4858700" y="3244334"/>
              <a:ext cx="2537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(b) iRobot Roomba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系列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65B0558-490F-081F-1071-373C888BB24B}"/>
                </a:ext>
              </a:extLst>
            </p:cNvPr>
            <p:cNvSpPr txBox="1"/>
            <p:nvPr/>
          </p:nvSpPr>
          <p:spPr>
            <a:xfrm>
              <a:off x="9050276" y="3221389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(c) Neato XV-21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389462-5106-EF42-D795-9C6B378D1024}"/>
                </a:ext>
              </a:extLst>
            </p:cNvPr>
            <p:cNvSpPr txBox="1"/>
            <p:nvPr/>
          </p:nvSpPr>
          <p:spPr>
            <a:xfrm>
              <a:off x="1233513" y="6693657"/>
              <a:ext cx="2576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(d) 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科沃斯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 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地宝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T8 MAX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1149011-567B-6AFA-0D60-364259F3FA18}"/>
                </a:ext>
              </a:extLst>
            </p:cNvPr>
            <p:cNvSpPr txBox="1"/>
            <p:nvPr/>
          </p:nvSpPr>
          <p:spPr>
            <a:xfrm>
              <a:off x="5637445" y="6693657"/>
              <a:ext cx="1265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(e) 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米家 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1S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E590201-A8C5-9E40-5084-F599971C3E18}"/>
                </a:ext>
              </a:extLst>
            </p:cNvPr>
            <p:cNvSpPr txBox="1"/>
            <p:nvPr/>
          </p:nvSpPr>
          <p:spPr>
            <a:xfrm>
              <a:off x="8403758" y="6693657"/>
              <a:ext cx="3294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(f) 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云鲸</a:t>
              </a:r>
              <a:r>
                <a:rPr lang="zh-CN" altLang="en-US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智能扫拖一体机器人 </a:t>
              </a:r>
              <a:r>
                <a:rPr lang="en-US" altLang="zh-CN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J3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720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>
            <a:extLst>
              <a:ext uri="{FF2B5EF4-FFF2-40B4-BE49-F238E27FC236}">
                <a16:creationId xmlns:a16="http://schemas.microsoft.com/office/drawing/2014/main" id="{C7944F8D-D26B-3EC2-C149-9ED23105D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8257" y="-677969"/>
            <a:ext cx="2548890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rPr>
              <a:t>产品结构图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Times New Roman" panose="02020603050405020304" pitchFamily="18" charset="0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C17D0B1-4E5C-2DFB-B4EF-51B0F4A40D4C}"/>
              </a:ext>
            </a:extLst>
          </p:cNvPr>
          <p:cNvGrpSpPr/>
          <p:nvPr/>
        </p:nvGrpSpPr>
        <p:grpSpPr>
          <a:xfrm>
            <a:off x="478790" y="884555"/>
            <a:ext cx="11789410" cy="5796280"/>
            <a:chOff x="478790" y="884555"/>
            <a:chExt cx="11789410" cy="5796280"/>
          </a:xfrm>
        </p:grpSpPr>
        <p:pic>
          <p:nvPicPr>
            <p:cNvPr id="7" name="图片 6" descr="1aca64287c246fa1f35644b26a482ba">
              <a:extLst>
                <a:ext uri="{FF2B5EF4-FFF2-40B4-BE49-F238E27FC236}">
                  <a16:creationId xmlns:a16="http://schemas.microsoft.com/office/drawing/2014/main" id="{9E130BDE-A49B-6215-6841-329829006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691" t="18417" r="12198" b="8019"/>
            <a:stretch>
              <a:fillRect/>
            </a:stretch>
          </p:blipFill>
          <p:spPr>
            <a:xfrm>
              <a:off x="10116185" y="4810760"/>
              <a:ext cx="1508125" cy="1870075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D638060-1899-9319-11E6-65F32C7A9CF7}"/>
                </a:ext>
              </a:extLst>
            </p:cNvPr>
            <p:cNvSpPr/>
            <p:nvPr/>
          </p:nvSpPr>
          <p:spPr>
            <a:xfrm>
              <a:off x="11078210" y="6284595"/>
              <a:ext cx="541020" cy="264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  <p:pic>
          <p:nvPicPr>
            <p:cNvPr id="9" name="图片 8" descr="e6a24de7078d6d91a235fe12d56b9f2">
              <a:extLst>
                <a:ext uri="{FF2B5EF4-FFF2-40B4-BE49-F238E27FC236}">
                  <a16:creationId xmlns:a16="http://schemas.microsoft.com/office/drawing/2014/main" id="{D8AC1EB8-3EE4-9B05-C7A9-035359BFB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932" t="4259" r="2041" b="5519"/>
            <a:stretch>
              <a:fillRect/>
            </a:stretch>
          </p:blipFill>
          <p:spPr>
            <a:xfrm>
              <a:off x="10088457" y="2854642"/>
              <a:ext cx="1551305" cy="1866265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B014857-5C30-1C73-AD22-FFB457915EF6}"/>
                </a:ext>
              </a:extLst>
            </p:cNvPr>
            <p:cNvSpPr/>
            <p:nvPr/>
          </p:nvSpPr>
          <p:spPr>
            <a:xfrm>
              <a:off x="6466840" y="4850765"/>
              <a:ext cx="3418205" cy="18300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C052644-5FDA-CCF8-93DB-64D927DA8EEF}"/>
                </a:ext>
              </a:extLst>
            </p:cNvPr>
            <p:cNvSpPr/>
            <p:nvPr/>
          </p:nvSpPr>
          <p:spPr>
            <a:xfrm>
              <a:off x="9479915" y="884555"/>
              <a:ext cx="2144395" cy="38496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F953378-9BAF-9AF8-D385-1BC9ED993AC9}"/>
                </a:ext>
              </a:extLst>
            </p:cNvPr>
            <p:cNvSpPr/>
            <p:nvPr/>
          </p:nvSpPr>
          <p:spPr>
            <a:xfrm>
              <a:off x="487045" y="4850765"/>
              <a:ext cx="5748655" cy="18300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574CC4B-C350-783C-0689-D4090B7E1287}"/>
                </a:ext>
              </a:extLst>
            </p:cNvPr>
            <p:cNvSpPr/>
            <p:nvPr/>
          </p:nvSpPr>
          <p:spPr>
            <a:xfrm>
              <a:off x="478790" y="2908935"/>
              <a:ext cx="2526665" cy="18300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0F010EF-2209-1C8B-C496-B4FAE9E675A7}"/>
                </a:ext>
              </a:extLst>
            </p:cNvPr>
            <p:cNvSpPr/>
            <p:nvPr/>
          </p:nvSpPr>
          <p:spPr>
            <a:xfrm>
              <a:off x="480695" y="942340"/>
              <a:ext cx="2512060" cy="18300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lumMod val="60000"/>
                      <a:lumOff val="40000"/>
                    </a:schemeClr>
                  </a:solidFill>
                </a14:hiddenFill>
              </a:ext>
            </a:ex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  <p:pic>
          <p:nvPicPr>
            <p:cNvPr id="16" name="图片 15" descr="c189ea16eeefdbb765d676f5f3964a5">
              <a:extLst>
                <a:ext uri="{FF2B5EF4-FFF2-40B4-BE49-F238E27FC236}">
                  <a16:creationId xmlns:a16="http://schemas.microsoft.com/office/drawing/2014/main" id="{F476E00E-8EE3-79C0-C799-582D55A9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1982" y="2166303"/>
              <a:ext cx="6147435" cy="2567940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9F9AA40-39E3-A28F-A157-02CEA0DBC210}"/>
                </a:ext>
              </a:extLst>
            </p:cNvPr>
            <p:cNvSpPr txBox="1"/>
            <p:nvPr/>
          </p:nvSpPr>
          <p:spPr>
            <a:xfrm>
              <a:off x="2041525" y="1068705"/>
              <a:ext cx="118999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环境感知</a:t>
              </a:r>
            </a:p>
          </p:txBody>
        </p:sp>
        <p:pic>
          <p:nvPicPr>
            <p:cNvPr id="18" name="图片 17" descr="4aebb198b30c4e7f37789ab43bb66cb">
              <a:extLst>
                <a:ext uri="{FF2B5EF4-FFF2-40B4-BE49-F238E27FC236}">
                  <a16:creationId xmlns:a16="http://schemas.microsoft.com/office/drawing/2014/main" id="{44914908-6E0B-5B62-07A9-517181BD6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881" r="6221" b="4847"/>
            <a:stretch>
              <a:fillRect/>
            </a:stretch>
          </p:blipFill>
          <p:spPr>
            <a:xfrm rot="16200000">
              <a:off x="787400" y="829945"/>
              <a:ext cx="1000125" cy="1346200"/>
            </a:xfrm>
            <a:prstGeom prst="rect">
              <a:avLst/>
            </a:prstGeom>
          </p:spPr>
        </p:pic>
        <p:pic>
          <p:nvPicPr>
            <p:cNvPr id="19" name="图片 18" descr="747fb9db5c60035caa7ae1d20e2784b">
              <a:extLst>
                <a:ext uri="{FF2B5EF4-FFF2-40B4-BE49-F238E27FC236}">
                  <a16:creationId xmlns:a16="http://schemas.microsoft.com/office/drawing/2014/main" id="{A081B0D9-8E4C-F49E-71FE-433F749BA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2778" b="11157"/>
            <a:stretch>
              <a:fillRect/>
            </a:stretch>
          </p:blipFill>
          <p:spPr>
            <a:xfrm>
              <a:off x="822960" y="1883410"/>
              <a:ext cx="1268095" cy="812165"/>
            </a:xfrm>
            <a:prstGeom prst="rect">
              <a:avLst/>
            </a:prstGeom>
          </p:spPr>
        </p:pic>
        <p:pic>
          <p:nvPicPr>
            <p:cNvPr id="20" name="图片 19" descr="3f87d1cecc93b28ad66ae0387d1c257">
              <a:extLst>
                <a:ext uri="{FF2B5EF4-FFF2-40B4-BE49-F238E27FC236}">
                  <a16:creationId xmlns:a16="http://schemas.microsoft.com/office/drawing/2014/main" id="{75A76978-455F-5244-3001-772489AF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7950" t="11639" r="39656" b="17037"/>
            <a:stretch>
              <a:fillRect/>
            </a:stretch>
          </p:blipFill>
          <p:spPr>
            <a:xfrm rot="5400000">
              <a:off x="2103755" y="1257300"/>
              <a:ext cx="608330" cy="1079500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E5E6497-7580-21E4-1E46-71720F71D6F7}"/>
                </a:ext>
              </a:extLst>
            </p:cNvPr>
            <p:cNvSpPr txBox="1"/>
            <p:nvPr/>
          </p:nvSpPr>
          <p:spPr>
            <a:xfrm>
              <a:off x="1588135" y="983615"/>
              <a:ext cx="1504315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雷达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28B5FDB-EDF0-9905-8884-96672D6DDDB5}"/>
                </a:ext>
              </a:extLst>
            </p:cNvPr>
            <p:cNvSpPr txBox="1"/>
            <p:nvPr/>
          </p:nvSpPr>
          <p:spPr>
            <a:xfrm>
              <a:off x="1596390" y="2483485"/>
              <a:ext cx="1504315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防撞条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C98820C-08C4-569E-C699-26A185C03D41}"/>
                </a:ext>
              </a:extLst>
            </p:cNvPr>
            <p:cNvSpPr txBox="1"/>
            <p:nvPr/>
          </p:nvSpPr>
          <p:spPr>
            <a:xfrm>
              <a:off x="822960" y="2003425"/>
              <a:ext cx="1504315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激光</a:t>
              </a:r>
            </a:p>
          </p:txBody>
        </p:sp>
        <p:pic>
          <p:nvPicPr>
            <p:cNvPr id="24" name="图片 23" descr="ea6bae76251071e37dffcaf4db2f2b3">
              <a:extLst>
                <a:ext uri="{FF2B5EF4-FFF2-40B4-BE49-F238E27FC236}">
                  <a16:creationId xmlns:a16="http://schemas.microsoft.com/office/drawing/2014/main" id="{B1458724-4469-7CE1-7E87-C2E7724C0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5549" t="1630" r="3854"/>
            <a:stretch>
              <a:fillRect/>
            </a:stretch>
          </p:blipFill>
          <p:spPr>
            <a:xfrm rot="5400000">
              <a:off x="1393190" y="3145790"/>
              <a:ext cx="1685290" cy="1372235"/>
            </a:xfrm>
            <a:prstGeom prst="rect">
              <a:avLst/>
            </a:prstGeom>
          </p:spPr>
        </p:pic>
        <p:pic>
          <p:nvPicPr>
            <p:cNvPr id="25" name="图片 24" descr="7c237db3f276e3d4b410c837997669a">
              <a:extLst>
                <a:ext uri="{FF2B5EF4-FFF2-40B4-BE49-F238E27FC236}">
                  <a16:creationId xmlns:a16="http://schemas.microsoft.com/office/drawing/2014/main" id="{4A70B2AE-7F1F-FB71-B2B0-42D10B443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25181" t="27065" r="16542"/>
            <a:stretch>
              <a:fillRect/>
            </a:stretch>
          </p:blipFill>
          <p:spPr>
            <a:xfrm>
              <a:off x="599440" y="2989580"/>
              <a:ext cx="1104265" cy="1036955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B7E4F27-A3E0-3BC6-3D2C-B6CA7D340796}"/>
                </a:ext>
              </a:extLst>
            </p:cNvPr>
            <p:cNvSpPr txBox="1"/>
            <p:nvPr/>
          </p:nvSpPr>
          <p:spPr>
            <a:xfrm>
              <a:off x="599440" y="4254500"/>
              <a:ext cx="118999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移动系统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D9AC37F-DAA6-F345-D9D3-1DFFC2D3DF18}"/>
                </a:ext>
              </a:extLst>
            </p:cNvPr>
            <p:cNvSpPr txBox="1"/>
            <p:nvPr/>
          </p:nvSpPr>
          <p:spPr>
            <a:xfrm>
              <a:off x="1077595" y="3814445"/>
              <a:ext cx="1504315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万向轮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C250C02-8325-593B-E87D-F94F716D0407}"/>
                </a:ext>
              </a:extLst>
            </p:cNvPr>
            <p:cNvSpPr txBox="1"/>
            <p:nvPr/>
          </p:nvSpPr>
          <p:spPr>
            <a:xfrm>
              <a:off x="1501140" y="4454525"/>
              <a:ext cx="1504315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轮组</a:t>
              </a:r>
            </a:p>
          </p:txBody>
        </p:sp>
        <p:pic>
          <p:nvPicPr>
            <p:cNvPr id="29" name="图片 28" descr="2dceb9e3467ae0dc34454434965598a">
              <a:extLst>
                <a:ext uri="{FF2B5EF4-FFF2-40B4-BE49-F238E27FC236}">
                  <a16:creationId xmlns:a16="http://schemas.microsoft.com/office/drawing/2014/main" id="{52B92CF0-4745-5F56-B71B-D65BA4BC4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r="9131"/>
            <a:stretch>
              <a:fillRect/>
            </a:stretch>
          </p:blipFill>
          <p:spPr>
            <a:xfrm rot="5400000">
              <a:off x="2309495" y="4714240"/>
              <a:ext cx="1268730" cy="2480945"/>
            </a:xfrm>
            <a:prstGeom prst="rect">
              <a:avLst/>
            </a:prstGeom>
          </p:spPr>
        </p:pic>
        <p:pic>
          <p:nvPicPr>
            <p:cNvPr id="30" name="图片 29" descr="a220c259782b05d3f15f84789f773ac">
              <a:extLst>
                <a:ext uri="{FF2B5EF4-FFF2-40B4-BE49-F238E27FC236}">
                  <a16:creationId xmlns:a16="http://schemas.microsoft.com/office/drawing/2014/main" id="{521BA513-FD84-7011-D3DE-D67F87125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29677" t="15787" r="29249" b="13157"/>
            <a:stretch>
              <a:fillRect/>
            </a:stretch>
          </p:blipFill>
          <p:spPr>
            <a:xfrm>
              <a:off x="4958080" y="4935855"/>
              <a:ext cx="1130300" cy="1100455"/>
            </a:xfrm>
            <a:prstGeom prst="rect">
              <a:avLst/>
            </a:prstGeom>
          </p:spPr>
        </p:pic>
        <p:pic>
          <p:nvPicPr>
            <p:cNvPr id="31" name="图片 30" descr="666d5998a3c269d70afb1250ad0a3df">
              <a:extLst>
                <a:ext uri="{FF2B5EF4-FFF2-40B4-BE49-F238E27FC236}">
                  <a16:creationId xmlns:a16="http://schemas.microsoft.com/office/drawing/2014/main" id="{520AD16E-EB62-528B-AC30-279B52CFA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24306" r="3571" b="27824"/>
            <a:stretch>
              <a:fillRect/>
            </a:stretch>
          </p:blipFill>
          <p:spPr>
            <a:xfrm>
              <a:off x="4180205" y="5502275"/>
              <a:ext cx="1242060" cy="1096645"/>
            </a:xfrm>
            <a:prstGeom prst="rect">
              <a:avLst/>
            </a:prstGeom>
          </p:spPr>
        </p:pic>
        <p:pic>
          <p:nvPicPr>
            <p:cNvPr id="32" name="图片 31" descr="3c90b09b4140b10d5180485f4fa904f">
              <a:extLst>
                <a:ext uri="{FF2B5EF4-FFF2-40B4-BE49-F238E27FC236}">
                  <a16:creationId xmlns:a16="http://schemas.microsoft.com/office/drawing/2014/main" id="{CA6629B2-7F9D-D57B-B9F4-AE81686E8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8261" t="3639" r="8643" b="12159"/>
            <a:stretch>
              <a:fillRect/>
            </a:stretch>
          </p:blipFill>
          <p:spPr>
            <a:xfrm>
              <a:off x="646430" y="4941570"/>
              <a:ext cx="1459865" cy="1109345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F9FC77E-4B96-557D-4AE7-5BC3957CFD3F}"/>
                </a:ext>
              </a:extLst>
            </p:cNvPr>
            <p:cNvSpPr txBox="1"/>
            <p:nvPr/>
          </p:nvSpPr>
          <p:spPr>
            <a:xfrm>
              <a:off x="3934460" y="4900295"/>
              <a:ext cx="118999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扫地系统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4192B89-E984-7D97-CAE2-4FBB5030E5BD}"/>
                </a:ext>
              </a:extLst>
            </p:cNvPr>
            <p:cNvSpPr txBox="1"/>
            <p:nvPr/>
          </p:nvSpPr>
          <p:spPr>
            <a:xfrm>
              <a:off x="5630545" y="5474335"/>
              <a:ext cx="1504315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主刷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35F9623-232B-FA5B-8464-2D0BEC2512F8}"/>
                </a:ext>
              </a:extLst>
            </p:cNvPr>
            <p:cNvSpPr txBox="1"/>
            <p:nvPr/>
          </p:nvSpPr>
          <p:spPr>
            <a:xfrm>
              <a:off x="5012690" y="6386830"/>
              <a:ext cx="1504315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边刷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C72BB3F-A82B-EE13-41D0-BE5CC8968392}"/>
                </a:ext>
              </a:extLst>
            </p:cNvPr>
            <p:cNvSpPr txBox="1"/>
            <p:nvPr/>
          </p:nvSpPr>
          <p:spPr>
            <a:xfrm>
              <a:off x="1386205" y="6249670"/>
              <a:ext cx="1504315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集尘盒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F2AA21A-6A04-4D41-5537-FA48DCD551E0}"/>
                </a:ext>
              </a:extLst>
            </p:cNvPr>
            <p:cNvSpPr txBox="1"/>
            <p:nvPr/>
          </p:nvSpPr>
          <p:spPr>
            <a:xfrm>
              <a:off x="605155" y="4919345"/>
              <a:ext cx="1504315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涡扇</a:t>
              </a:r>
            </a:p>
          </p:txBody>
        </p:sp>
        <p:pic>
          <p:nvPicPr>
            <p:cNvPr id="38" name="图片 37" descr="b6ae2011e5b756c0e5a5ba3c4a3e179">
              <a:extLst>
                <a:ext uri="{FF2B5EF4-FFF2-40B4-BE49-F238E27FC236}">
                  <a16:creationId xmlns:a16="http://schemas.microsoft.com/office/drawing/2014/main" id="{48B0B448-2A43-D29B-0A2D-4E37835B2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12043" t="8406" r="13551" b="800"/>
            <a:stretch>
              <a:fillRect/>
            </a:stretch>
          </p:blipFill>
          <p:spPr>
            <a:xfrm>
              <a:off x="9479915" y="890270"/>
              <a:ext cx="1464945" cy="1852930"/>
            </a:xfrm>
            <a:prstGeom prst="rect">
              <a:avLst/>
            </a:prstGeom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10A163F-4578-BC03-170B-AB3781F6C737}"/>
                </a:ext>
              </a:extLst>
            </p:cNvPr>
            <p:cNvSpPr txBox="1"/>
            <p:nvPr/>
          </p:nvSpPr>
          <p:spPr>
            <a:xfrm>
              <a:off x="10088457" y="4475268"/>
              <a:ext cx="1415415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底盘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CC80CC7-A08C-D667-4DF1-077103DF7D92}"/>
                </a:ext>
              </a:extLst>
            </p:cNvPr>
            <p:cNvSpPr txBox="1"/>
            <p:nvPr/>
          </p:nvSpPr>
          <p:spPr>
            <a:xfrm>
              <a:off x="10550525" y="2519680"/>
              <a:ext cx="1504315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顶盖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5B6AF662-D451-0124-79E1-246DB010EE38}"/>
                </a:ext>
              </a:extLst>
            </p:cNvPr>
            <p:cNvSpPr txBox="1"/>
            <p:nvPr/>
          </p:nvSpPr>
          <p:spPr>
            <a:xfrm>
              <a:off x="11029950" y="969645"/>
              <a:ext cx="118999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外壳</a:t>
              </a:r>
            </a:p>
          </p:txBody>
        </p:sp>
        <p:pic>
          <p:nvPicPr>
            <p:cNvPr id="42" name="图片 41" descr="c363b87d63008aced5cab088a54515e">
              <a:extLst>
                <a:ext uri="{FF2B5EF4-FFF2-40B4-BE49-F238E27FC236}">
                  <a16:creationId xmlns:a16="http://schemas.microsoft.com/office/drawing/2014/main" id="{C5084CAD-35A4-07DF-64E3-75BA911DE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l="6516" t="36222" r="28570" b="29105"/>
            <a:stretch>
              <a:fillRect/>
            </a:stretch>
          </p:blipFill>
          <p:spPr>
            <a:xfrm rot="5400000">
              <a:off x="6452235" y="5292090"/>
              <a:ext cx="1466215" cy="1043940"/>
            </a:xfrm>
            <a:prstGeom prst="rect">
              <a:avLst/>
            </a:prstGeom>
          </p:spPr>
        </p:pic>
        <p:pic>
          <p:nvPicPr>
            <p:cNvPr id="43" name="图片 42" descr="a420a9bb0e1b62dd42464b40ac1aff2">
              <a:extLst>
                <a:ext uri="{FF2B5EF4-FFF2-40B4-BE49-F238E27FC236}">
                  <a16:creationId xmlns:a16="http://schemas.microsoft.com/office/drawing/2014/main" id="{F2EF9A66-2F84-501D-114F-2B8D81B44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l="12193" t="2759" r="21042"/>
            <a:stretch>
              <a:fillRect/>
            </a:stretch>
          </p:blipFill>
          <p:spPr>
            <a:xfrm rot="5400000">
              <a:off x="8204200" y="4979670"/>
              <a:ext cx="1056005" cy="2049780"/>
            </a:xfrm>
            <a:prstGeom prst="rect">
              <a:avLst/>
            </a:prstGeom>
          </p:spPr>
        </p:pic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3EB2FB8-3CE7-FEB0-244A-80ABD69F1E35}"/>
                </a:ext>
              </a:extLst>
            </p:cNvPr>
            <p:cNvSpPr txBox="1"/>
            <p:nvPr/>
          </p:nvSpPr>
          <p:spPr>
            <a:xfrm>
              <a:off x="7750175" y="4888547"/>
              <a:ext cx="118999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拖地系统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B7B1B98D-F8A7-9238-B318-EEF176035966}"/>
                </a:ext>
              </a:extLst>
            </p:cNvPr>
            <p:cNvSpPr txBox="1"/>
            <p:nvPr/>
          </p:nvSpPr>
          <p:spPr>
            <a:xfrm>
              <a:off x="7707630" y="6351905"/>
              <a:ext cx="1504315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水箱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40963C2-CBF7-D2FA-654F-ED67823059E9}"/>
                </a:ext>
              </a:extLst>
            </p:cNvPr>
            <p:cNvSpPr txBox="1"/>
            <p:nvPr/>
          </p:nvSpPr>
          <p:spPr>
            <a:xfrm>
              <a:off x="7268845" y="5147945"/>
              <a:ext cx="1504315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水泵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89ECAE7-099D-6EA3-CCA9-7B66FB83EC03}"/>
                </a:ext>
              </a:extLst>
            </p:cNvPr>
            <p:cNvSpPr txBox="1"/>
            <p:nvPr/>
          </p:nvSpPr>
          <p:spPr>
            <a:xfrm>
              <a:off x="11078210" y="6274435"/>
              <a:ext cx="118999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主控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770D501F-BFFB-9015-EF08-1CD258015F01}"/>
                </a:ext>
              </a:extLst>
            </p:cNvPr>
            <p:cNvSpPr/>
            <p:nvPr/>
          </p:nvSpPr>
          <p:spPr>
            <a:xfrm>
              <a:off x="10116185" y="4810760"/>
              <a:ext cx="1503045" cy="18700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  <p:pic>
          <p:nvPicPr>
            <p:cNvPr id="49" name="Picture 2" descr="查看源图像">
              <a:extLst>
                <a:ext uri="{FF2B5EF4-FFF2-40B4-BE49-F238E27FC236}">
                  <a16:creationId xmlns:a16="http://schemas.microsoft.com/office/drawing/2014/main" id="{D9FF7E76-3E79-B4FA-BA53-2F2313A20B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07" b="38844"/>
            <a:stretch/>
          </p:blipFill>
          <p:spPr bwMode="auto">
            <a:xfrm>
              <a:off x="3340417" y="1063371"/>
              <a:ext cx="3207068" cy="780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图片 19" descr="C:\Users\Administrator\Desktop\飞书20220510-111314.png飞书20220510-111314">
              <a:extLst>
                <a:ext uri="{FF2B5EF4-FFF2-40B4-BE49-F238E27FC236}">
                  <a16:creationId xmlns:a16="http://schemas.microsoft.com/office/drawing/2014/main" id="{E310626F-5914-7594-375F-997639E728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/>
            <a:srcRect l="18774" t="29803" r="20684" b="31962"/>
            <a:stretch>
              <a:fillRect/>
            </a:stretch>
          </p:blipFill>
          <p:spPr bwMode="auto">
            <a:xfrm>
              <a:off x="6819718" y="1048566"/>
              <a:ext cx="1983922" cy="83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2909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0B29D23-632D-7109-6041-5EA149D9C5D9}"/>
              </a:ext>
            </a:extLst>
          </p:cNvPr>
          <p:cNvGrpSpPr/>
          <p:nvPr/>
        </p:nvGrpSpPr>
        <p:grpSpPr>
          <a:xfrm>
            <a:off x="801158" y="948268"/>
            <a:ext cx="10256309" cy="3506053"/>
            <a:chOff x="801158" y="948268"/>
            <a:chExt cx="10256309" cy="3506053"/>
          </a:xfrm>
        </p:grpSpPr>
        <p:pic>
          <p:nvPicPr>
            <p:cNvPr id="3074" name="Picture 2" descr="查看源图像">
              <a:extLst>
                <a:ext uri="{FF2B5EF4-FFF2-40B4-BE49-F238E27FC236}">
                  <a16:creationId xmlns:a16="http://schemas.microsoft.com/office/drawing/2014/main" id="{791A63E8-EC66-B37C-C95F-B127D9E4CA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136" r="4861" b="31852"/>
            <a:stretch/>
          </p:blipFill>
          <p:spPr bwMode="auto">
            <a:xfrm>
              <a:off x="4532842" y="1532465"/>
              <a:ext cx="6524625" cy="1989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查看源图像">
              <a:extLst>
                <a:ext uri="{FF2B5EF4-FFF2-40B4-BE49-F238E27FC236}">
                  <a16:creationId xmlns:a16="http://schemas.microsoft.com/office/drawing/2014/main" id="{65CF7242-C7D1-61D2-D652-32BE22039A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082" r="53263" b="35740"/>
            <a:stretch/>
          </p:blipFill>
          <p:spPr bwMode="auto">
            <a:xfrm>
              <a:off x="801158" y="948268"/>
              <a:ext cx="3516842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45C1C566-D8F5-89D8-F255-765F8C58BEFA}"/>
                </a:ext>
              </a:extLst>
            </p:cNvPr>
            <p:cNvSpPr txBox="1"/>
            <p:nvPr/>
          </p:nvSpPr>
          <p:spPr>
            <a:xfrm>
              <a:off x="1126905" y="4084989"/>
              <a:ext cx="2172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(a)  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传统胶刷与毛刷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10CA967F-94CA-B3D2-D247-1020682C3F45}"/>
                </a:ext>
              </a:extLst>
            </p:cNvPr>
            <p:cNvSpPr txBox="1"/>
            <p:nvPr/>
          </p:nvSpPr>
          <p:spPr>
            <a:xfrm>
              <a:off x="6740305" y="4084989"/>
              <a:ext cx="2401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(b)  </a:t>
              </a:r>
              <a:r>
                <a:rPr lang="en-US" altLang="zh-CN" b="0" i="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V </a:t>
              </a:r>
              <a:r>
                <a:rPr lang="zh-CN" altLang="en-US" b="0" i="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字型毛胶一体刷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6655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DCB090-E3F0-7BB1-2FA5-003E44227CC7}"/>
              </a:ext>
            </a:extLst>
          </p:cNvPr>
          <p:cNvGrpSpPr/>
          <p:nvPr/>
        </p:nvGrpSpPr>
        <p:grpSpPr>
          <a:xfrm>
            <a:off x="645459" y="1362274"/>
            <a:ext cx="9866988" cy="2146430"/>
            <a:chOff x="645459" y="1362274"/>
            <a:chExt cx="9866988" cy="214643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35A406C-020D-422C-D017-A2BCC8D4C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459" y="1362275"/>
              <a:ext cx="3211694" cy="2146429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248BD42-A8F2-439A-9872-48EB6653F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304" b="6304"/>
            <a:stretch/>
          </p:blipFill>
          <p:spPr>
            <a:xfrm>
              <a:off x="7300753" y="1362274"/>
              <a:ext cx="3211694" cy="2146429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B07AC2D-E48B-BAFD-21EC-09EE0D941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3106" y="1362274"/>
              <a:ext cx="3211694" cy="2146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2237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CA807A-FB46-34B4-6895-707DB5196D0F}"/>
              </a:ext>
            </a:extLst>
          </p:cNvPr>
          <p:cNvGrpSpPr/>
          <p:nvPr/>
        </p:nvGrpSpPr>
        <p:grpSpPr>
          <a:xfrm>
            <a:off x="1949462" y="1433735"/>
            <a:ext cx="8009454" cy="3175289"/>
            <a:chOff x="1949462" y="1433735"/>
            <a:chExt cx="8009454" cy="317528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C58B68A-BA32-5BBA-F370-BABFAC0E89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89" r="2233"/>
            <a:stretch/>
          </p:blipFill>
          <p:spPr>
            <a:xfrm>
              <a:off x="1958196" y="1433735"/>
              <a:ext cx="3471800" cy="1252587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A5120E7-3953-0E07-FB67-1C15431873F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4"/>
            <a:srcRect l="13139" r="22860" b="2233"/>
            <a:stretch/>
          </p:blipFill>
          <p:spPr>
            <a:xfrm rot="16200000">
              <a:off x="3018443" y="1760127"/>
              <a:ext cx="1342571" cy="3480534"/>
            </a:xfrm>
            <a:prstGeom prst="rect">
              <a:avLst/>
            </a:prstGeom>
          </p:spPr>
        </p:pic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C4B2F39-340A-F6B7-377C-3CED0057EEE2}"/>
                </a:ext>
              </a:extLst>
            </p:cNvPr>
            <p:cNvGrpSpPr/>
            <p:nvPr/>
          </p:nvGrpSpPr>
          <p:grpSpPr>
            <a:xfrm>
              <a:off x="6355519" y="1536060"/>
              <a:ext cx="3603397" cy="2469067"/>
              <a:chOff x="6317419" y="1594933"/>
              <a:chExt cx="3603397" cy="2469067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4F9CF4FB-E95D-F884-C35F-D90E60FDA1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86" t="11966" r="11642" b="8439"/>
              <a:stretch/>
            </p:blipFill>
            <p:spPr>
              <a:xfrm>
                <a:off x="6369050" y="1828800"/>
                <a:ext cx="3551766" cy="2235200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0B8133D-2859-86B1-E195-9123C1797FB5}"/>
                  </a:ext>
                </a:extLst>
              </p:cNvPr>
              <p:cNvSpPr txBox="1"/>
              <p:nvPr/>
            </p:nvSpPr>
            <p:spPr>
              <a:xfrm>
                <a:off x="8177999" y="1594933"/>
                <a:ext cx="144380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  <a:sym typeface="Times New Roman" panose="02020603050405020304" pitchFamily="18" charset="0"/>
                  </a:rPr>
                  <a:t>碰撞板</a:t>
                </a: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C6085A-3BAE-7314-47E4-098C965E989A}"/>
                  </a:ext>
                </a:extLst>
              </p:cNvPr>
              <p:cNvSpPr txBox="1"/>
              <p:nvPr/>
            </p:nvSpPr>
            <p:spPr>
              <a:xfrm>
                <a:off x="6317419" y="2745195"/>
                <a:ext cx="430887" cy="12108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  <a:sym typeface="Times New Roman" panose="02020603050405020304" pitchFamily="18" charset="0"/>
                  </a:rPr>
                  <a:t>红外发射端</a:t>
                </a: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D00D848-A5D4-956B-7056-5F8C979DCFC9}"/>
                  </a:ext>
                </a:extLst>
              </p:cNvPr>
              <p:cNvSpPr txBox="1"/>
              <p:nvPr/>
            </p:nvSpPr>
            <p:spPr>
              <a:xfrm>
                <a:off x="7673829" y="2728982"/>
                <a:ext cx="430887" cy="12778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  <a:sym typeface="Times New Roman" panose="02020603050405020304" pitchFamily="18" charset="0"/>
                  </a:rPr>
                  <a:t>红外接收端</a:t>
                </a: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77B7806-44DE-0436-4968-2D041C251ABE}"/>
                  </a:ext>
                </a:extLst>
              </p:cNvPr>
              <p:cNvSpPr txBox="1"/>
              <p:nvPr/>
            </p:nvSpPr>
            <p:spPr>
              <a:xfrm>
                <a:off x="8247445" y="2728982"/>
                <a:ext cx="430887" cy="12778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  <a:sym typeface="Times New Roman" panose="02020603050405020304" pitchFamily="18" charset="0"/>
                  </a:rPr>
                  <a:t>红外接收端</a:t>
                </a: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D43C20C-2939-D176-1C4E-3D6C35E677E0}"/>
                  </a:ext>
                </a:extLst>
              </p:cNvPr>
              <p:cNvSpPr txBox="1"/>
              <p:nvPr/>
            </p:nvSpPr>
            <p:spPr>
              <a:xfrm>
                <a:off x="9489929" y="2745195"/>
                <a:ext cx="430887" cy="12108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  <a:sym typeface="Times New Roman" panose="02020603050405020304" pitchFamily="18" charset="0"/>
                  </a:rPr>
                  <a:t>红外发射端</a:t>
                </a: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1FB4486-0035-D4C0-D9CB-08742493BB93}"/>
                </a:ext>
              </a:extLst>
            </p:cNvPr>
            <p:cNvSpPr txBox="1"/>
            <p:nvPr/>
          </p:nvSpPr>
          <p:spPr>
            <a:xfrm>
              <a:off x="2743572" y="4239692"/>
              <a:ext cx="1710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(a)  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碰撞传感器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E9E86D1-2A6F-EB1D-1BD8-B9B45F0122C3}"/>
                </a:ext>
              </a:extLst>
            </p:cNvPr>
            <p:cNvSpPr txBox="1"/>
            <p:nvPr/>
          </p:nvSpPr>
          <p:spPr>
            <a:xfrm>
              <a:off x="7003864" y="4238994"/>
              <a:ext cx="2358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(b) 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光电开关工作原理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397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487434A-68EF-3674-0E8C-C992396DE07A}"/>
              </a:ext>
            </a:extLst>
          </p:cNvPr>
          <p:cNvSpPr/>
          <p:nvPr/>
        </p:nvSpPr>
        <p:spPr>
          <a:xfrm>
            <a:off x="9209596" y="1302974"/>
            <a:ext cx="3301999" cy="46166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sym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4442E39-03A7-9C9A-C092-7225EFD624CE}"/>
              </a:ext>
            </a:extLst>
          </p:cNvPr>
          <p:cNvGrpSpPr/>
          <p:nvPr/>
        </p:nvGrpSpPr>
        <p:grpSpPr>
          <a:xfrm>
            <a:off x="2917857" y="1302973"/>
            <a:ext cx="4945642" cy="2693293"/>
            <a:chOff x="2917857" y="1302973"/>
            <a:chExt cx="4945642" cy="269329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1046C3E-4FA7-82E8-65E8-D5AA341E0CA7}"/>
                </a:ext>
              </a:extLst>
            </p:cNvPr>
            <p:cNvSpPr/>
            <p:nvPr/>
          </p:nvSpPr>
          <p:spPr>
            <a:xfrm>
              <a:off x="2917857" y="1302973"/>
              <a:ext cx="4945642" cy="2693293"/>
            </a:xfrm>
            <a:prstGeom prst="roundRect">
              <a:avLst>
                <a:gd name="adj" fmla="val 11915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6187CB63-75B0-6C4D-98B0-BD174EAFFF6E}"/>
                </a:ext>
              </a:extLst>
            </p:cNvPr>
            <p:cNvSpPr/>
            <p:nvPr/>
          </p:nvSpPr>
          <p:spPr>
            <a:xfrm>
              <a:off x="3178171" y="2152712"/>
              <a:ext cx="1303866" cy="668867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检测</a:t>
              </a: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75C0132B-EF8E-289E-CA0D-DD9453C72556}"/>
                </a:ext>
              </a:extLst>
            </p:cNvPr>
            <p:cNvSpPr/>
            <p:nvPr/>
          </p:nvSpPr>
          <p:spPr>
            <a:xfrm>
              <a:off x="4738748" y="2152711"/>
              <a:ext cx="1303866" cy="668867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识别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FEAC534-A900-5948-DE40-C2D391669184}"/>
                </a:ext>
              </a:extLst>
            </p:cNvPr>
            <p:cNvSpPr txBox="1"/>
            <p:nvPr/>
          </p:nvSpPr>
          <p:spPr>
            <a:xfrm>
              <a:off x="3869851" y="1372825"/>
              <a:ext cx="3301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T8 MAX</a:t>
              </a: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智能环境感知</a:t>
              </a: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E4A01F8C-D700-11EC-7962-51D65A80952C}"/>
                </a:ext>
              </a:extLst>
            </p:cNvPr>
            <p:cNvSpPr/>
            <p:nvPr/>
          </p:nvSpPr>
          <p:spPr>
            <a:xfrm>
              <a:off x="6299325" y="2152711"/>
              <a:ext cx="1303866" cy="668867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躲避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B4DE838E-3D1D-A4CC-6597-12F92FEDF1EF}"/>
                </a:ext>
              </a:extLst>
            </p:cNvPr>
            <p:cNvSpPr/>
            <p:nvPr/>
          </p:nvSpPr>
          <p:spPr>
            <a:xfrm>
              <a:off x="3178171" y="3064565"/>
              <a:ext cx="1303866" cy="668867"/>
            </a:xfrm>
            <a:prstGeom prst="roundRect">
              <a:avLst/>
            </a:prstGeom>
            <a:solidFill>
              <a:srgbClr val="245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3D</a:t>
              </a:r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结构光技术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F56FA231-4B77-149C-5EBC-C0648F86EDDF}"/>
                </a:ext>
              </a:extLst>
            </p:cNvPr>
            <p:cNvSpPr/>
            <p:nvPr/>
          </p:nvSpPr>
          <p:spPr>
            <a:xfrm>
              <a:off x="4738748" y="3064565"/>
              <a:ext cx="1303866" cy="668867"/>
            </a:xfrm>
            <a:prstGeom prst="roundRect">
              <a:avLst/>
            </a:prstGeom>
            <a:solidFill>
              <a:srgbClr val="245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AI</a:t>
              </a:r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识别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算法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32BDE46C-05C9-EA30-F89B-6A0802BDDE3F}"/>
                </a:ext>
              </a:extLst>
            </p:cNvPr>
            <p:cNvSpPr/>
            <p:nvPr/>
          </p:nvSpPr>
          <p:spPr>
            <a:xfrm>
              <a:off x="6299325" y="3064564"/>
              <a:ext cx="1303866" cy="668867"/>
            </a:xfrm>
            <a:prstGeom prst="roundRect">
              <a:avLst/>
            </a:prstGeom>
            <a:solidFill>
              <a:srgbClr val="245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dToF</a:t>
              </a:r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技术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AF0716C-FD6C-FFA7-269E-94DC203E5C9D}"/>
              </a:ext>
            </a:extLst>
          </p:cNvPr>
          <p:cNvSpPr txBox="1"/>
          <p:nvPr/>
        </p:nvSpPr>
        <p:spPr>
          <a:xfrm>
            <a:off x="4059028" y="4252973"/>
            <a:ext cx="266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rPr>
              <a:t>TrueDetect 3D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rPr>
              <a:t>避障</a:t>
            </a:r>
          </a:p>
        </p:txBody>
      </p:sp>
    </p:spTree>
    <p:extLst>
      <p:ext uri="{BB962C8B-B14F-4D97-AF65-F5344CB8AC3E}">
        <p14:creationId xmlns:p14="http://schemas.microsoft.com/office/powerpoint/2010/main" val="76512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6D2270F-B755-7DC9-F9FE-C44D35BE19C9}"/>
              </a:ext>
            </a:extLst>
          </p:cNvPr>
          <p:cNvGrpSpPr/>
          <p:nvPr/>
        </p:nvGrpSpPr>
        <p:grpSpPr>
          <a:xfrm>
            <a:off x="1420103" y="756856"/>
            <a:ext cx="7533397" cy="2949698"/>
            <a:chOff x="1420103" y="756856"/>
            <a:chExt cx="7533397" cy="2949698"/>
          </a:xfrm>
        </p:grpSpPr>
        <p:pic>
          <p:nvPicPr>
            <p:cNvPr id="2" name="图片 1" descr="747fb9db5c60035caa7ae1d20e2784b">
              <a:extLst>
                <a:ext uri="{FF2B5EF4-FFF2-40B4-BE49-F238E27FC236}">
                  <a16:creationId xmlns:a16="http://schemas.microsoft.com/office/drawing/2014/main" id="{CB52E71D-FD90-B236-58AB-089C1A4853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rcRect t="18598" b="25510"/>
            <a:stretch/>
          </p:blipFill>
          <p:spPr>
            <a:xfrm>
              <a:off x="1420103" y="756856"/>
              <a:ext cx="3234447" cy="152213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96E8F3-EB8A-6FBE-F4F9-BB9CEDF44B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0286" y="1022118"/>
              <a:ext cx="3453214" cy="2097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862CF83-39A5-E243-5C70-E2ABF8201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0103" y="2375933"/>
              <a:ext cx="3283119" cy="863644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E7C73D9-E946-D38D-AF06-C7BE44ECD2A9}"/>
                </a:ext>
              </a:extLst>
            </p:cNvPr>
            <p:cNvSpPr txBox="1"/>
            <p:nvPr/>
          </p:nvSpPr>
          <p:spPr>
            <a:xfrm>
              <a:off x="2210172" y="3337222"/>
              <a:ext cx="19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(a)  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红外双目相机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981CF22-65C2-D55D-3C96-66B82516F33B}"/>
                </a:ext>
              </a:extLst>
            </p:cNvPr>
            <p:cNvSpPr txBox="1"/>
            <p:nvPr/>
          </p:nvSpPr>
          <p:spPr>
            <a:xfrm>
              <a:off x="6096000" y="3337222"/>
              <a:ext cx="2409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(b) 3D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结构光技术原理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5444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CA160FC-4423-309E-AC2F-CC254FCA42C5}"/>
              </a:ext>
            </a:extLst>
          </p:cNvPr>
          <p:cNvGrpSpPr/>
          <p:nvPr/>
        </p:nvGrpSpPr>
        <p:grpSpPr>
          <a:xfrm>
            <a:off x="1155065" y="1680844"/>
            <a:ext cx="8936322" cy="1900556"/>
            <a:chOff x="1155065" y="1680844"/>
            <a:chExt cx="8936322" cy="1900556"/>
          </a:xfrm>
        </p:grpSpPr>
        <p:pic>
          <p:nvPicPr>
            <p:cNvPr id="3" name="图片 5">
              <a:extLst>
                <a:ext uri="{FF2B5EF4-FFF2-40B4-BE49-F238E27FC236}">
                  <a16:creationId xmlns:a16="http://schemas.microsoft.com/office/drawing/2014/main" id="{3FF8960B-223B-849F-E280-8CE847D65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786839" y="1147544"/>
              <a:ext cx="1900554" cy="2967155"/>
            </a:xfrm>
            <a:prstGeom prst="rect">
              <a:avLst/>
            </a:prstGeom>
          </p:spPr>
        </p:pic>
        <p:pic>
          <p:nvPicPr>
            <p:cNvPr id="4" name="图片 3" descr="0dd80d2badfa15a8467c751e8f4c677">
              <a:extLst>
                <a:ext uri="{FF2B5EF4-FFF2-40B4-BE49-F238E27FC236}">
                  <a16:creationId xmlns:a16="http://schemas.microsoft.com/office/drawing/2014/main" id="{01FF8750-696B-36E2-1957-8C10F376A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6193"/>
            <a:stretch/>
          </p:blipFill>
          <p:spPr>
            <a:xfrm>
              <a:off x="1155065" y="1680845"/>
              <a:ext cx="3023235" cy="190055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FD1F38D-8FD1-E9BD-50FA-9932B8AF08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562" t="6881" r="18473" b="37511"/>
            <a:stretch/>
          </p:blipFill>
          <p:spPr>
            <a:xfrm>
              <a:off x="7295934" y="1680844"/>
              <a:ext cx="2795453" cy="1900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55840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490,&quot;width&quot;:5592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158</Words>
  <Application>Microsoft Office PowerPoint</Application>
  <PresentationFormat>宽屏</PresentationFormat>
  <Paragraphs>46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严 中圣</dc:creator>
  <cp:lastModifiedBy>严 中圣</cp:lastModifiedBy>
  <cp:revision>1</cp:revision>
  <dcterms:created xsi:type="dcterms:W3CDTF">2022-12-30T20:07:31Z</dcterms:created>
  <dcterms:modified xsi:type="dcterms:W3CDTF">2022-12-31T08:41:41Z</dcterms:modified>
</cp:coreProperties>
</file>